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15" name="Google Shape;415;p16"/>
          <p:cNvSpPr txBox="1"/>
          <p:nvPr/>
        </p:nvSpPr>
        <p:spPr>
          <a:xfrm>
            <a:off x="287625" y="1859125"/>
            <a:ext cx="7309500" cy="743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dk1"/>
                </a:solidFill>
                <a:highlight>
                  <a:srgbClr val="FFFFFF"/>
                </a:highlight>
              </a:rPr>
              <a:t>The overall business goal of this project is to help prevent user churn on the Waze app. This project focuses on monthly user churn. This project will analyze user data and develop a machine-learning (ML) model that predicts user churn. At this stage we constructed and tested several ML models.</a:t>
            </a:r>
            <a:endParaRPr>
              <a:solidFill>
                <a:schemeClr val="dk2"/>
              </a:solidFill>
            </a:endParaRPr>
          </a:p>
        </p:txBody>
      </p:sp>
      <p:sp>
        <p:nvSpPr>
          <p:cNvPr id="416" name="Google Shape;416;p16"/>
          <p:cNvSpPr txBox="1"/>
          <p:nvPr/>
        </p:nvSpPr>
        <p:spPr>
          <a:xfrm>
            <a:off x="3973775" y="3898625"/>
            <a:ext cx="31722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770"/>
              <a:buNone/>
            </a:pPr>
            <a:r>
              <a:rPr b="1" lang="en" sz="1100">
                <a:latin typeface="Lato"/>
                <a:ea typeface="Lato"/>
                <a:cs typeface="Lato"/>
                <a:sym typeface="Lato"/>
              </a:rPr>
              <a:t>Evaluation Metrics for the Considered Models</a:t>
            </a:r>
            <a:endParaRPr b="1" sz="1100">
              <a:solidFill>
                <a:srgbClr val="000000"/>
              </a:solidFill>
              <a:latin typeface="Lato"/>
              <a:ea typeface="Lato"/>
              <a:cs typeface="Lato"/>
              <a:sym typeface="Lato"/>
            </a:endParaRPr>
          </a:p>
        </p:txBody>
      </p:sp>
      <p:grpSp>
        <p:nvGrpSpPr>
          <p:cNvPr id="417" name="Google Shape;417;p16"/>
          <p:cNvGrpSpPr/>
          <p:nvPr/>
        </p:nvGrpSpPr>
        <p:grpSpPr>
          <a:xfrm>
            <a:off x="188700" y="665125"/>
            <a:ext cx="5190000" cy="771300"/>
            <a:chOff x="188700" y="665125"/>
            <a:chExt cx="5190000" cy="771300"/>
          </a:xfrm>
        </p:grpSpPr>
        <p:sp>
          <p:nvSpPr>
            <p:cNvPr id="418" name="Google Shape;418;p16"/>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100"/>
                <a:buFont typeface="Arial"/>
                <a:buNone/>
              </a:pPr>
              <a:r>
                <a:rPr b="1" lang="en" sz="1600">
                  <a:solidFill>
                    <a:schemeClr val="dk1"/>
                  </a:solidFill>
                </a:rPr>
                <a:t>Predicting Waze User Churn</a:t>
              </a:r>
              <a:endParaRPr b="1" sz="1600">
                <a:solidFill>
                  <a:schemeClr val="dk1"/>
                </a:solidFill>
              </a:endParaRPr>
            </a:p>
            <a:p>
              <a:pPr indent="0" lvl="0" marL="0" rtl="0" algn="l">
                <a:lnSpc>
                  <a:spcPct val="95000"/>
                </a:lnSpc>
                <a:spcBef>
                  <a:spcPts val="0"/>
                </a:spcBef>
                <a:spcAft>
                  <a:spcPts val="0"/>
                </a:spcAft>
                <a:buNone/>
              </a:pPr>
              <a:r>
                <a:t/>
              </a:r>
              <a:endParaRPr b="1" sz="1600">
                <a:latin typeface="Google Sans SemiBold"/>
                <a:ea typeface="Google Sans SemiBold"/>
                <a:cs typeface="Google Sans SemiBold"/>
                <a:sym typeface="Google Sans SemiBold"/>
              </a:endParaRPr>
            </a:p>
          </p:txBody>
        </p:sp>
        <p:sp>
          <p:nvSpPr>
            <p:cNvPr id="419" name="Google Shape;419;p16"/>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The Machine Learning Model</a:t>
              </a:r>
              <a:endParaRPr>
                <a:solidFill>
                  <a:srgbClr val="000000"/>
                </a:solidFill>
                <a:latin typeface="Roboto"/>
                <a:ea typeface="Roboto"/>
                <a:cs typeface="Roboto"/>
                <a:sym typeface="Roboto"/>
              </a:endParaRPr>
            </a:p>
          </p:txBody>
        </p:sp>
      </p:grpSp>
      <p:sp>
        <p:nvSpPr>
          <p:cNvPr id="420" name="Google Shape;420;p16"/>
          <p:cNvSpPr txBox="1"/>
          <p:nvPr/>
        </p:nvSpPr>
        <p:spPr>
          <a:xfrm>
            <a:off x="228600" y="4038600"/>
            <a:ext cx="3000000" cy="6000600"/>
          </a:xfrm>
          <a:prstGeom prst="rect">
            <a:avLst/>
          </a:prstGeom>
          <a:noFill/>
          <a:ln>
            <a:noFill/>
          </a:ln>
        </p:spPr>
        <p:txBody>
          <a:bodyPr anchorCtr="0" anchor="t" bIns="91425" lIns="91425" spcFirstLastPara="1" rIns="91425" wrap="square" tIns="91425">
            <a:spAutoFit/>
          </a:bodyPr>
          <a:lstStyle/>
          <a:p>
            <a:pPr indent="0" lvl="0" marL="12700" rtl="0" algn="l">
              <a:lnSpc>
                <a:spcPct val="115000"/>
              </a:lnSpc>
              <a:spcBef>
                <a:spcPts val="1100"/>
              </a:spcBef>
              <a:spcAft>
                <a:spcPts val="0"/>
              </a:spcAft>
              <a:buNone/>
            </a:pPr>
            <a:r>
              <a:rPr lang="en" sz="1100">
                <a:solidFill>
                  <a:schemeClr val="dk1"/>
                </a:solidFill>
              </a:rPr>
              <a:t>●</a:t>
            </a:r>
            <a:r>
              <a:rPr lang="en" sz="1100">
                <a:solidFill>
                  <a:schemeClr val="dk1"/>
                </a:solidFill>
                <a:highlight>
                  <a:srgbClr val="FFFFFF"/>
                </a:highlight>
              </a:rPr>
              <a:t>We built and tested two ML models to predict  churn status: Random Forest (RF) and XG Boost (XGB).Recall score was our main evaluation criteria.</a:t>
            </a:r>
            <a:endParaRPr sz="1100">
              <a:solidFill>
                <a:schemeClr val="dk1"/>
              </a:solidFill>
              <a:highlight>
                <a:srgbClr val="FFFFFF"/>
              </a:highlight>
            </a:endParaRPr>
          </a:p>
          <a:p>
            <a:pPr indent="0" lvl="0" marL="12700" rtl="0" algn="l">
              <a:lnSpc>
                <a:spcPct val="115000"/>
              </a:lnSpc>
              <a:spcBef>
                <a:spcPts val="0"/>
              </a:spcBef>
              <a:spcAft>
                <a:spcPts val="0"/>
              </a:spcAft>
              <a:buNone/>
            </a:pPr>
            <a:r>
              <a:rPr lang="en" sz="1100">
                <a:solidFill>
                  <a:schemeClr val="dk1"/>
                </a:solidFill>
              </a:rPr>
              <a:t>●</a:t>
            </a:r>
            <a:r>
              <a:rPr lang="en" sz="1100">
                <a:solidFill>
                  <a:schemeClr val="dk1"/>
                </a:solidFill>
                <a:highlight>
                  <a:srgbClr val="FFFFFF"/>
                </a:highlight>
              </a:rPr>
              <a:t>XGB has the best predictive power among logistic regression and RF models considered.</a:t>
            </a:r>
            <a:endParaRPr sz="1100">
              <a:solidFill>
                <a:schemeClr val="dk1"/>
              </a:solidFill>
              <a:highlight>
                <a:srgbClr val="FFFFFF"/>
              </a:highlight>
            </a:endParaRPr>
          </a:p>
          <a:p>
            <a:pPr indent="0" lvl="0" marL="12700" rtl="0" algn="l">
              <a:lnSpc>
                <a:spcPct val="115000"/>
              </a:lnSpc>
              <a:spcBef>
                <a:spcPts val="0"/>
              </a:spcBef>
              <a:spcAft>
                <a:spcPts val="0"/>
              </a:spcAft>
              <a:buNone/>
            </a:pPr>
            <a:r>
              <a:rPr lang="en" sz="1100">
                <a:solidFill>
                  <a:schemeClr val="dk1"/>
                </a:solidFill>
              </a:rPr>
              <a:t>●</a:t>
            </a:r>
            <a:r>
              <a:rPr lang="en" sz="1100">
                <a:solidFill>
                  <a:schemeClr val="dk1"/>
                </a:solidFill>
                <a:highlight>
                  <a:srgbClr val="FFFFFF"/>
                </a:highlight>
              </a:rPr>
              <a:t> However, even this model does not predict churn very well. The recall score with the test data was only 19.5%. Therefore there is a need to improve the model.</a:t>
            </a:r>
            <a:endParaRPr sz="1100">
              <a:solidFill>
                <a:schemeClr val="dk1"/>
              </a:solidFill>
              <a:highlight>
                <a:srgbClr val="FFFFFF"/>
              </a:highlight>
            </a:endParaRPr>
          </a:p>
          <a:p>
            <a:pPr indent="0" lvl="0" marL="12700" rtl="0" algn="l">
              <a:lnSpc>
                <a:spcPct val="115000"/>
              </a:lnSpc>
              <a:spcBef>
                <a:spcPts val="0"/>
              </a:spcBef>
              <a:spcAft>
                <a:spcPts val="0"/>
              </a:spcAft>
              <a:buNone/>
            </a:pPr>
            <a:r>
              <a:rPr lang="en" sz="1100">
                <a:solidFill>
                  <a:schemeClr val="dk1"/>
                </a:solidFill>
              </a:rPr>
              <a:t>●</a:t>
            </a:r>
            <a:r>
              <a:rPr lang="en" sz="1100">
                <a:solidFill>
                  <a:schemeClr val="dk1"/>
                </a:solidFill>
                <a:highlight>
                  <a:srgbClr val="FFFFFF"/>
                </a:highlight>
              </a:rPr>
              <a:t> Changing the default decision threshold (which is 50%) for classification is one way to improve the model. If a predicted probability is above the threshold then the model assigns churn status for a user.</a:t>
            </a:r>
            <a:endParaRPr sz="1100">
              <a:solidFill>
                <a:schemeClr val="dk1"/>
              </a:solidFill>
              <a:highlight>
                <a:srgbClr val="FFFFFF"/>
              </a:highlight>
            </a:endParaRPr>
          </a:p>
          <a:p>
            <a:pPr indent="0" lvl="0" marL="12700" rtl="0" algn="l">
              <a:lnSpc>
                <a:spcPct val="115000"/>
              </a:lnSpc>
              <a:spcBef>
                <a:spcPts val="0"/>
              </a:spcBef>
              <a:spcAft>
                <a:spcPts val="0"/>
              </a:spcAft>
              <a:buNone/>
            </a:pPr>
            <a:r>
              <a:rPr lang="en" sz="1100">
                <a:solidFill>
                  <a:schemeClr val="dk1"/>
                </a:solidFill>
              </a:rPr>
              <a:t>●</a:t>
            </a:r>
            <a:r>
              <a:rPr lang="en" sz="1100">
                <a:solidFill>
                  <a:schemeClr val="dk1"/>
                </a:solidFill>
                <a:highlight>
                  <a:srgbClr val="FFFFFF"/>
                </a:highlight>
              </a:rPr>
              <a:t>Reducing classification decision threshold to 18% significantly increased recall and f1 scores, but decreased precision and accuracy scores.</a:t>
            </a:r>
            <a:endParaRPr sz="1100">
              <a:solidFill>
                <a:schemeClr val="dk1"/>
              </a:solidFill>
              <a:highlight>
                <a:srgbClr val="FFFFFF"/>
              </a:highlight>
            </a:endParaRPr>
          </a:p>
          <a:p>
            <a:pPr indent="0" lvl="0" marL="12700" rtl="0" algn="l">
              <a:lnSpc>
                <a:spcPct val="115000"/>
              </a:lnSpc>
              <a:spcBef>
                <a:spcPts val="0"/>
              </a:spcBef>
              <a:spcAft>
                <a:spcPts val="0"/>
              </a:spcAft>
              <a:buNone/>
            </a:pPr>
            <a:r>
              <a:rPr lang="en" sz="1100">
                <a:solidFill>
                  <a:schemeClr val="dk1"/>
                </a:solidFill>
              </a:rPr>
              <a:t>●</a:t>
            </a:r>
            <a:r>
              <a:rPr lang="en" sz="1100">
                <a:solidFill>
                  <a:schemeClr val="dk1"/>
                </a:solidFill>
                <a:highlight>
                  <a:srgbClr val="FFFFFF"/>
                </a:highlight>
              </a:rPr>
              <a:t>Top 5 important feature in the champion model are: km_per_hour, total_sessions_per_day, percent_sessions_in_last_month, n_days_after_onboarding and km_per_drive.</a:t>
            </a:r>
            <a:endParaRPr sz="1100">
              <a:solidFill>
                <a:schemeClr val="dk1"/>
              </a:solidFill>
              <a:highlight>
                <a:srgbClr val="FFFFFF"/>
              </a:highlight>
            </a:endParaRPr>
          </a:p>
          <a:p>
            <a:pPr indent="0" lvl="0" marL="12700" rtl="0" algn="l">
              <a:lnSpc>
                <a:spcPct val="115000"/>
              </a:lnSpc>
              <a:spcBef>
                <a:spcPts val="0"/>
              </a:spcBef>
              <a:spcAft>
                <a:spcPts val="0"/>
              </a:spcAft>
              <a:buNone/>
            </a:pPr>
            <a:r>
              <a:rPr lang="en" sz="1100">
                <a:solidFill>
                  <a:schemeClr val="dk1"/>
                </a:solidFill>
              </a:rPr>
              <a:t>●</a:t>
            </a:r>
            <a:r>
              <a:rPr lang="en" sz="1100">
                <a:solidFill>
                  <a:schemeClr val="dk1"/>
                </a:solidFill>
                <a:highlight>
                  <a:srgbClr val="FFFFFF"/>
                </a:highlight>
              </a:rPr>
              <a:t>Type of users’ device does not seem to be strongly associated with churn, which is consistent with our findings during the previous EDA. </a:t>
            </a:r>
            <a:endParaRPr sz="1100">
              <a:solidFill>
                <a:schemeClr val="dk1"/>
              </a:solidFill>
              <a:highlight>
                <a:srgbClr val="FFFFFF"/>
              </a:highlight>
            </a:endParaRPr>
          </a:p>
          <a:p>
            <a:pPr indent="0" lvl="0" marL="12700" rtl="0" algn="l">
              <a:lnSpc>
                <a:spcPct val="115000"/>
              </a:lnSpc>
              <a:spcBef>
                <a:spcPts val="0"/>
              </a:spcBef>
              <a:spcAft>
                <a:spcPts val="0"/>
              </a:spcAft>
              <a:buNone/>
            </a:pPr>
            <a:r>
              <a:rPr lang="en" sz="1100">
                <a:solidFill>
                  <a:schemeClr val="dk1"/>
                </a:solidFill>
                <a:highlight>
                  <a:srgbClr val="FFFFFF"/>
                </a:highlight>
              </a:rPr>
              <a:t> </a:t>
            </a:r>
            <a:endParaRPr sz="1100">
              <a:solidFill>
                <a:schemeClr val="dk1"/>
              </a:solidFill>
              <a:highlight>
                <a:srgbClr val="FFFFFF"/>
              </a:highlight>
            </a:endParaRPr>
          </a:p>
        </p:txBody>
      </p:sp>
      <p:pic>
        <p:nvPicPr>
          <p:cNvPr id="421" name="Google Shape;421;p16"/>
          <p:cNvPicPr preferRelativeResize="0"/>
          <p:nvPr/>
        </p:nvPicPr>
        <p:blipFill>
          <a:blip r:embed="rId3">
            <a:alphaModFix/>
          </a:blip>
          <a:stretch>
            <a:fillRect/>
          </a:stretch>
        </p:blipFill>
        <p:spPr>
          <a:xfrm>
            <a:off x="3442250" y="4212125"/>
            <a:ext cx="4149900" cy="1524150"/>
          </a:xfrm>
          <a:prstGeom prst="rect">
            <a:avLst/>
          </a:prstGeom>
          <a:noFill/>
          <a:ln>
            <a:noFill/>
          </a:ln>
        </p:spPr>
      </p:pic>
      <p:pic>
        <p:nvPicPr>
          <p:cNvPr id="422" name="Google Shape;422;p16"/>
          <p:cNvPicPr preferRelativeResize="0"/>
          <p:nvPr/>
        </p:nvPicPr>
        <p:blipFill>
          <a:blip r:embed="rId4">
            <a:alphaModFix/>
          </a:blip>
          <a:stretch>
            <a:fillRect/>
          </a:stretch>
        </p:blipFill>
        <p:spPr>
          <a:xfrm>
            <a:off x="3402150" y="6366125"/>
            <a:ext cx="4106300" cy="455575"/>
          </a:xfrm>
          <a:prstGeom prst="rect">
            <a:avLst/>
          </a:prstGeom>
          <a:noFill/>
          <a:ln>
            <a:noFill/>
          </a:ln>
        </p:spPr>
      </p:pic>
      <p:sp>
        <p:nvSpPr>
          <p:cNvPr id="423" name="Google Shape;423;p16"/>
          <p:cNvSpPr txBox="1"/>
          <p:nvPr/>
        </p:nvSpPr>
        <p:spPr>
          <a:xfrm>
            <a:off x="3732775" y="5956025"/>
            <a:ext cx="3621300" cy="285000"/>
          </a:xfrm>
          <a:prstGeom prst="rect">
            <a:avLst/>
          </a:prstGeom>
          <a:noFill/>
          <a:ln>
            <a:noFill/>
          </a:ln>
        </p:spPr>
        <p:txBody>
          <a:bodyPr anchorCtr="0" anchor="t" bIns="91425" lIns="91425" spcFirstLastPara="1" rIns="91425" wrap="square" tIns="91425">
            <a:noAutofit/>
          </a:bodyPr>
          <a:lstStyle/>
          <a:p>
            <a:pPr indent="0" lvl="0" marL="0" rtl="0" algn="ctr">
              <a:lnSpc>
                <a:spcPct val="85000"/>
              </a:lnSpc>
              <a:spcBef>
                <a:spcPts val="0"/>
              </a:spcBef>
              <a:spcAft>
                <a:spcPts val="0"/>
              </a:spcAft>
              <a:buSzPts val="770"/>
              <a:buNone/>
            </a:pPr>
            <a:r>
              <a:rPr b="1" lang="en" sz="1100">
                <a:latin typeface="Lato"/>
                <a:ea typeface="Lato"/>
                <a:cs typeface="Lato"/>
                <a:sym typeface="Lato"/>
              </a:rPr>
              <a:t>Evaluation Metrics for the XGB model with the lowered classification decision threshold</a:t>
            </a:r>
            <a:endParaRPr b="1" sz="1100">
              <a:solidFill>
                <a:srgbClr val="000000"/>
              </a:solidFill>
              <a:latin typeface="Lato"/>
              <a:ea typeface="Lato"/>
              <a:cs typeface="Lato"/>
              <a:sym typeface="Lato"/>
            </a:endParaRPr>
          </a:p>
        </p:txBody>
      </p:sp>
      <p:sp>
        <p:nvSpPr>
          <p:cNvPr id="424" name="Google Shape;424;p16"/>
          <p:cNvSpPr txBox="1"/>
          <p:nvPr/>
        </p:nvSpPr>
        <p:spPr>
          <a:xfrm>
            <a:off x="3338050" y="7620000"/>
            <a:ext cx="4259100" cy="2301000"/>
          </a:xfrm>
          <a:prstGeom prst="rect">
            <a:avLst/>
          </a:prstGeom>
          <a:noFill/>
          <a:ln>
            <a:noFill/>
          </a:ln>
        </p:spPr>
        <p:txBody>
          <a:bodyPr anchorCtr="0" anchor="t" bIns="91425" lIns="91425" spcFirstLastPara="1" rIns="91425" wrap="square" tIns="91425">
            <a:spAutoFit/>
          </a:bodyPr>
          <a:lstStyle/>
          <a:p>
            <a:pPr indent="0" lvl="0" marL="12700" rtl="0" algn="l">
              <a:lnSpc>
                <a:spcPct val="115000"/>
              </a:lnSpc>
              <a:spcBef>
                <a:spcPts val="0"/>
              </a:spcBef>
              <a:spcAft>
                <a:spcPts val="0"/>
              </a:spcAft>
              <a:buNone/>
            </a:pPr>
            <a:r>
              <a:rPr lang="en" sz="1100">
                <a:solidFill>
                  <a:schemeClr val="dk1"/>
                </a:solidFill>
                <a:highlight>
                  <a:srgbClr val="FFFFFF"/>
                </a:highlight>
              </a:rPr>
              <a:t>While the XGB model can be useful to identify relationships between the churn status and user characteristics, it is not a very good model for the prediction. The following steps can be taken to improve it:</a:t>
            </a:r>
            <a:endParaRPr sz="1100">
              <a:solidFill>
                <a:schemeClr val="dk1"/>
              </a:solidFill>
              <a:highlight>
                <a:srgbClr val="FFFFFF"/>
              </a:highlight>
            </a:endParaRPr>
          </a:p>
          <a:p>
            <a:pPr indent="0" lvl="0" marL="0" rtl="0" algn="l">
              <a:lnSpc>
                <a:spcPct val="115000"/>
              </a:lnSpc>
              <a:spcBef>
                <a:spcPts val="0"/>
              </a:spcBef>
              <a:spcAft>
                <a:spcPts val="0"/>
              </a:spcAft>
              <a:buNone/>
            </a:pPr>
            <a:r>
              <a:rPr lang="en" sz="1100">
                <a:solidFill>
                  <a:schemeClr val="dk1"/>
                </a:solidFill>
                <a:highlight>
                  <a:srgbClr val="FFFFFF"/>
                </a:highlight>
              </a:rPr>
              <a:t>1. </a:t>
            </a:r>
            <a:r>
              <a:rPr lang="en" sz="1100">
                <a:solidFill>
                  <a:schemeClr val="dk1"/>
                </a:solidFill>
                <a:highlight>
                  <a:srgbClr val="FFFFFF"/>
                </a:highlight>
              </a:rPr>
              <a:t>Conducting further hyperparameter tuning.</a:t>
            </a:r>
            <a:endParaRPr sz="1100">
              <a:solidFill>
                <a:schemeClr val="dk1"/>
              </a:solidFill>
              <a:highlight>
                <a:srgbClr val="FFFFFF"/>
              </a:highlight>
            </a:endParaRPr>
          </a:p>
          <a:p>
            <a:pPr indent="0" lvl="0" marL="0" rtl="0" algn="l">
              <a:lnSpc>
                <a:spcPct val="115000"/>
              </a:lnSpc>
              <a:spcBef>
                <a:spcPts val="0"/>
              </a:spcBef>
              <a:spcAft>
                <a:spcPts val="0"/>
              </a:spcAft>
              <a:buNone/>
            </a:pPr>
            <a:r>
              <a:rPr lang="en" sz="1100">
                <a:solidFill>
                  <a:schemeClr val="dk1"/>
                </a:solidFill>
                <a:highlight>
                  <a:srgbClr val="FFFFFF"/>
                </a:highlight>
              </a:rPr>
              <a:t>2. Increasing sample size, including by finding the missing churn status values.</a:t>
            </a:r>
            <a:endParaRPr sz="1100">
              <a:solidFill>
                <a:schemeClr val="dk1"/>
              </a:solidFill>
              <a:highlight>
                <a:srgbClr val="FFFFFF"/>
              </a:highlight>
            </a:endParaRPr>
          </a:p>
          <a:p>
            <a:pPr indent="0" lvl="0" marL="0" rtl="0" algn="l">
              <a:lnSpc>
                <a:spcPct val="115000"/>
              </a:lnSpc>
              <a:spcBef>
                <a:spcPts val="0"/>
              </a:spcBef>
              <a:spcAft>
                <a:spcPts val="0"/>
              </a:spcAft>
              <a:buNone/>
            </a:pPr>
            <a:r>
              <a:rPr lang="en" sz="1100">
                <a:solidFill>
                  <a:schemeClr val="dk1"/>
                </a:solidFill>
                <a:highlight>
                  <a:srgbClr val="FFFFFF"/>
                </a:highlight>
              </a:rPr>
              <a:t>3. Balancing the data since the dataset is moderately imbalanced.</a:t>
            </a:r>
            <a:endParaRPr sz="1100">
              <a:solidFill>
                <a:schemeClr val="dk1"/>
              </a:solidFill>
              <a:highlight>
                <a:srgbClr val="FFFFFF"/>
              </a:highlight>
            </a:endParaRPr>
          </a:p>
          <a:p>
            <a:pPr indent="0" lvl="0" marL="0" rtl="0" algn="l">
              <a:lnSpc>
                <a:spcPct val="115000"/>
              </a:lnSpc>
              <a:spcBef>
                <a:spcPts val="0"/>
              </a:spcBef>
              <a:spcAft>
                <a:spcPts val="0"/>
              </a:spcAft>
              <a:buNone/>
            </a:pPr>
            <a:r>
              <a:rPr lang="en" sz="1100">
                <a:solidFill>
                  <a:schemeClr val="dk1"/>
                </a:solidFill>
                <a:highlight>
                  <a:srgbClr val="FFFFFF"/>
                </a:highlight>
              </a:rPr>
              <a:t>4. Adding some more features that are likely to be correlated with the churn status (like whether users' geographic area is a heavy-trafficked urban area or not or car ownership)</a:t>
            </a:r>
            <a:endParaRPr sz="1100">
              <a:solidFill>
                <a:schemeClr val="dk1"/>
              </a:solidFill>
              <a:highlight>
                <a:srgbClr val="FFFFFF"/>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